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340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3"/>
    <p:restoredTop sz="96393"/>
  </p:normalViewPr>
  <p:slideViewPr>
    <p:cSldViewPr snapToGrid="0" snapToObjects="1">
      <p:cViewPr varScale="1">
        <p:scale>
          <a:sx n="138" d="100"/>
          <a:sy n="138" d="100"/>
        </p:scale>
        <p:origin x="19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3612"/>
            <a:ext cx="12192000" cy="2387600"/>
          </a:xfrm>
        </p:spPr>
        <p:txBody>
          <a:bodyPr>
            <a:noAutofit/>
          </a:bodyPr>
          <a:lstStyle/>
          <a:p>
            <a:r>
              <a:rPr kumimoji="1" lang="ja-JP" altLang="en-US" sz="4800" b="1"/>
              <a:t>多次元時系列データの視覚的解析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03987"/>
            <a:ext cx="12192000" cy="2141734"/>
          </a:xfrm>
        </p:spPr>
        <p:txBody>
          <a:bodyPr>
            <a:normAutofit/>
          </a:bodyPr>
          <a:lstStyle/>
          <a:p>
            <a:r>
              <a:rPr kumimoji="1" lang="ja-JP" altLang="en-US" sz="3200" b="1"/>
              <a:t>坂本</a:t>
            </a:r>
            <a:r>
              <a:rPr kumimoji="1" lang="en-US" altLang="ja-JP" sz="3200" b="1" dirty="0"/>
              <a:t> </a:t>
            </a:r>
            <a:r>
              <a:rPr kumimoji="1" lang="ja-JP" altLang="en-US" sz="3200" b="1"/>
              <a:t>尚久</a:t>
            </a:r>
            <a:br>
              <a:rPr lang="en-US" altLang="ja-JP" sz="3200" dirty="0"/>
            </a:br>
            <a:r>
              <a:rPr lang="ja-JP" altLang="en-US" sz="2000"/>
              <a:t>神戸大学大学院システム情報学研究科</a:t>
            </a:r>
            <a:endParaRPr kumimoji="1" lang="en-US" altLang="ja-JP" sz="2000" dirty="0"/>
          </a:p>
          <a:p>
            <a:endParaRPr lang="en-US" altLang="ja-JP" sz="2000" dirty="0"/>
          </a:p>
          <a:p>
            <a:r>
              <a:rPr lang="ja-JP" altLang="en-US" sz="1800"/>
              <a:t>総合工学委員会科学的知見の創出に資する可視化分科会</a:t>
            </a:r>
            <a:br>
              <a:rPr lang="ja-JP" altLang="en-US" sz="1800"/>
            </a:br>
            <a:r>
              <a:rPr lang="en" altLang="ja-JP" sz="1800" dirty="0"/>
              <a:t>ICT</a:t>
            </a:r>
            <a:r>
              <a:rPr lang="ja-JP" altLang="en-US" sz="1800"/>
              <a:t>時代の文理融合研究を創出する可視化小委員会（第</a:t>
            </a:r>
            <a:r>
              <a:rPr lang="en-US" altLang="ja-JP" sz="1800" dirty="0"/>
              <a:t>25</a:t>
            </a:r>
            <a:r>
              <a:rPr lang="ja-JP" altLang="en-US" sz="1800"/>
              <a:t>期・第</a:t>
            </a:r>
            <a:r>
              <a:rPr lang="en-US" altLang="ja-JP" sz="1800" dirty="0"/>
              <a:t>2</a:t>
            </a:r>
            <a:r>
              <a:rPr lang="ja-JP" altLang="en-US" sz="1800"/>
              <a:t>回）</a:t>
            </a:r>
            <a:br>
              <a:rPr lang="en-US" altLang="ja-JP" sz="1400" dirty="0"/>
            </a:br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9</a:t>
            </a:r>
            <a:r>
              <a:rPr lang="ja-JP" altLang="en-US" sz="1600"/>
              <a:t>月</a:t>
            </a:r>
            <a:r>
              <a:rPr lang="en-US" altLang="ja-JP" sz="1600" dirty="0"/>
              <a:t>14</a:t>
            </a:r>
            <a:r>
              <a:rPr lang="ja-JP" altLang="en-US" sz="1600"/>
              <a:t>日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B6840E-AFA7-3F4C-8C60-1722FB7E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自己紹介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3DDF67-A577-4E42-A6CB-6646F09E1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坂本尚久（さかもと</a:t>
            </a:r>
            <a:r>
              <a:rPr kumimoji="1" lang="en-US" altLang="ja-JP" b="1" dirty="0"/>
              <a:t> </a:t>
            </a:r>
            <a:r>
              <a:rPr kumimoji="1" lang="ja-JP" altLang="en-US" b="1"/>
              <a:t>なおひさ）</a:t>
            </a:r>
            <a:endParaRPr kumimoji="1" lang="en-US" altLang="ja-JP" b="1" dirty="0"/>
          </a:p>
          <a:p>
            <a:pPr lvl="1"/>
            <a:r>
              <a:rPr lang="ja-JP" altLang="en-US"/>
              <a:t>所属：神戸大学・システム情報学研究科・計算科学専攻</a:t>
            </a:r>
            <a:endParaRPr lang="en-US" altLang="ja-JP" dirty="0"/>
          </a:p>
          <a:p>
            <a:pPr lvl="1"/>
            <a:r>
              <a:rPr kumimoji="1" lang="ja-JP" altLang="en-US"/>
              <a:t>学位：工学博士（京都大学工学研究科・小山田耕二教授）</a:t>
            </a:r>
            <a:br>
              <a:rPr kumimoji="1" lang="en-US" altLang="ja-JP" dirty="0"/>
            </a:br>
            <a:endParaRPr kumimoji="1" lang="en-US" altLang="ja-JP" dirty="0"/>
          </a:p>
          <a:p>
            <a:r>
              <a:rPr kumimoji="1" lang="ja-JP" altLang="en-US" b="1"/>
              <a:t>研究</a:t>
            </a:r>
            <a:endParaRPr kumimoji="1" lang="en-US" altLang="ja-JP" b="1" dirty="0"/>
          </a:p>
          <a:p>
            <a:pPr lvl="1"/>
            <a:r>
              <a:rPr lang="ja-JP" altLang="en-US"/>
              <a:t>データ可視化と視覚的データ解析</a:t>
            </a:r>
            <a:endParaRPr lang="en-US" altLang="ja-JP" dirty="0"/>
          </a:p>
          <a:p>
            <a:pPr lvl="2"/>
            <a:r>
              <a:rPr lang="en-US" altLang="ja-JP" b="1" dirty="0"/>
              <a:t>Intelligent Visualization</a:t>
            </a:r>
            <a:r>
              <a:rPr lang="ja-JP" altLang="en-US"/>
              <a:t>（知的な可視化）</a:t>
            </a:r>
            <a:endParaRPr lang="en-US" altLang="ja-JP" dirty="0"/>
          </a:p>
          <a:p>
            <a:pPr lvl="2"/>
            <a:r>
              <a:rPr kumimoji="1" lang="en-US" altLang="ja-JP" b="1" dirty="0"/>
              <a:t>Interactive Analytics</a:t>
            </a:r>
            <a:r>
              <a:rPr kumimoji="1" lang="ja-JP" altLang="en-US"/>
              <a:t>（対話的な解析）</a:t>
            </a:r>
            <a:endParaRPr kumimoji="1" lang="en-US" altLang="ja-JP" dirty="0"/>
          </a:p>
          <a:p>
            <a:pPr lvl="2"/>
            <a:r>
              <a:rPr lang="en-US" altLang="ja-JP" b="1" dirty="0"/>
              <a:t>Immersive Exploration</a:t>
            </a:r>
            <a:r>
              <a:rPr lang="ja-JP" altLang="en-US"/>
              <a:t>（没入的な探索）</a:t>
            </a:r>
            <a:endParaRPr kumimoji="1" lang="ja-JP" altLang="en-US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8462A10C-790D-3B41-8D9E-A74F4BBC6AD0}"/>
              </a:ext>
            </a:extLst>
          </p:cNvPr>
          <p:cNvGrpSpPr/>
          <p:nvPr/>
        </p:nvGrpSpPr>
        <p:grpSpPr>
          <a:xfrm>
            <a:off x="7108723" y="3606685"/>
            <a:ext cx="4496348" cy="2775303"/>
            <a:chOff x="2441385" y="-1190007"/>
            <a:chExt cx="9842112" cy="6074895"/>
          </a:xfrm>
        </p:grpSpPr>
        <p:pic>
          <p:nvPicPr>
            <p:cNvPr id="6" name="図 5" descr="screenshot_242.png">
              <a:extLst>
                <a:ext uri="{FF2B5EF4-FFF2-40B4-BE49-F238E27FC236}">
                  <a16:creationId xmlns:a16="http://schemas.microsoft.com/office/drawing/2014/main" id="{178384C6-71BA-4646-99F7-4BB112B7F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91" t="36351" r="33550" b="24702"/>
            <a:stretch/>
          </p:blipFill>
          <p:spPr>
            <a:xfrm>
              <a:off x="5736297" y="3407739"/>
              <a:ext cx="1598529" cy="1477149"/>
            </a:xfrm>
            <a:prstGeom prst="roundRect">
              <a:avLst/>
            </a:prstGeom>
          </p:spPr>
        </p:pic>
        <p:pic>
          <p:nvPicPr>
            <p:cNvPr id="7" name="図 6" descr="displacement_surface_300.png">
              <a:extLst>
                <a:ext uri="{FF2B5EF4-FFF2-40B4-BE49-F238E27FC236}">
                  <a16:creationId xmlns:a16="http://schemas.microsoft.com/office/drawing/2014/main" id="{215FD90B-B9A9-A24B-AE78-864DA6D0C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30898" r="22819" b="32647"/>
            <a:stretch/>
          </p:blipFill>
          <p:spPr>
            <a:xfrm>
              <a:off x="2444235" y="-1179898"/>
              <a:ext cx="1616742" cy="1477149"/>
            </a:xfrm>
            <a:prstGeom prst="roundRect">
              <a:avLst/>
            </a:prstGeom>
          </p:spPr>
        </p:pic>
        <p:pic>
          <p:nvPicPr>
            <p:cNvPr id="8" name="図 7" descr="proposed_all_with_edge.png">
              <a:extLst>
                <a:ext uri="{FF2B5EF4-FFF2-40B4-BE49-F238E27FC236}">
                  <a16:creationId xmlns:a16="http://schemas.microsoft.com/office/drawing/2014/main" id="{345AF4A1-B6F5-7648-B998-15BAF8BA7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9" t="41547" r="24545" b="18243"/>
            <a:stretch/>
          </p:blipFill>
          <p:spPr>
            <a:xfrm>
              <a:off x="8999145" y="1870818"/>
              <a:ext cx="1630632" cy="1522951"/>
            </a:xfrm>
            <a:prstGeom prst="round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9DF04808-6A89-1D44-8627-AA476AE41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562" t="20305" r="35235" b="42694"/>
            <a:stretch/>
          </p:blipFill>
          <p:spPr>
            <a:xfrm>
              <a:off x="7360045" y="1870820"/>
              <a:ext cx="1616739" cy="1522949"/>
            </a:xfrm>
            <a:prstGeom prst="roundRect">
              <a:avLst/>
            </a:prstGeom>
            <a:ln>
              <a:noFill/>
            </a:ln>
          </p:spPr>
        </p:pic>
        <p:pic>
          <p:nvPicPr>
            <p:cNvPr id="10" name="Picture 190" descr="volume_rendering">
              <a:extLst>
                <a:ext uri="{FF2B5EF4-FFF2-40B4-BE49-F238E27FC236}">
                  <a16:creationId xmlns:a16="http://schemas.microsoft.com/office/drawing/2014/main" id="{207000FE-EAB9-6C48-A8D9-777DE30DFE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14" t="34414" r="29252" b="21807"/>
            <a:stretch/>
          </p:blipFill>
          <p:spPr bwMode="auto">
            <a:xfrm>
              <a:off x="10663020" y="-1190007"/>
              <a:ext cx="1610322" cy="152815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5F87673-5E8F-EB49-9392-B2A208020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140" t="27519" r="23478" b="15359"/>
            <a:stretch/>
          </p:blipFill>
          <p:spPr>
            <a:xfrm>
              <a:off x="4093845" y="1870818"/>
              <a:ext cx="1613176" cy="1522951"/>
            </a:xfrm>
            <a:prstGeom prst="roundRect">
              <a:avLst/>
            </a:prstGeom>
            <a:ln>
              <a:noFill/>
            </a:ln>
          </p:spPr>
        </p:pic>
        <p:pic>
          <p:nvPicPr>
            <p:cNvPr id="12" name="図 11" descr="screenshot_308.png">
              <a:extLst>
                <a:ext uri="{FF2B5EF4-FFF2-40B4-BE49-F238E27FC236}">
                  <a16:creationId xmlns:a16="http://schemas.microsoft.com/office/drawing/2014/main" id="{376D16D6-D869-E447-A449-B0AAE271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525" t="39176" r="21654" b="18791"/>
            <a:stretch/>
          </p:blipFill>
          <p:spPr>
            <a:xfrm>
              <a:off x="5732241" y="1870818"/>
              <a:ext cx="1602585" cy="1522951"/>
            </a:xfrm>
            <a:prstGeom prst="round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26A1997-7EAE-5F49-946F-1DD551BFC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234" t="26092" r="18994" b="29935"/>
            <a:stretch/>
          </p:blipFill>
          <p:spPr>
            <a:xfrm>
              <a:off x="2441385" y="1870819"/>
              <a:ext cx="1619592" cy="1522950"/>
            </a:xfrm>
            <a:prstGeom prst="round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06C4E49-27B8-B842-A146-CD4B25E3E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3668" t="17415" r="34743" b="19094"/>
            <a:stretch/>
          </p:blipFill>
          <p:spPr>
            <a:xfrm>
              <a:off x="10666889" y="316267"/>
              <a:ext cx="1602585" cy="1517647"/>
            </a:xfrm>
            <a:prstGeom prst="round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0F6B7B7-F701-7D4F-9805-C5A412A8F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6965" t="43751" r="13803" b="20636"/>
            <a:stretch/>
          </p:blipFill>
          <p:spPr>
            <a:xfrm>
              <a:off x="7360046" y="-1179897"/>
              <a:ext cx="1616738" cy="1477148"/>
            </a:xfrm>
            <a:prstGeom prst="roundRect">
              <a:avLst/>
            </a:prstGeom>
            <a:ln>
              <a:noFill/>
            </a:ln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E49E3FB2-5599-B34D-AFE3-E6A59A6AF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2295" t="20879" r="19526" b="20437"/>
            <a:stretch/>
          </p:blipFill>
          <p:spPr>
            <a:xfrm>
              <a:off x="9010145" y="3407739"/>
              <a:ext cx="1625149" cy="1477149"/>
            </a:xfrm>
            <a:prstGeom prst="round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2B7C2B4-5C6C-C640-9E65-3A7B69D77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1811" t="17984" r="31932" b="27253"/>
            <a:stretch/>
          </p:blipFill>
          <p:spPr>
            <a:xfrm>
              <a:off x="10658385" y="1870818"/>
              <a:ext cx="1619592" cy="1525834"/>
            </a:xfrm>
            <a:prstGeom prst="round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4DF65184-D1C9-7D49-BF92-B71F7427369B}"/>
                </a:ext>
              </a:extLst>
            </p:cNvPr>
            <p:cNvPicPr/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0" t="23753" r="21872" b="33748"/>
            <a:stretch/>
          </p:blipFill>
          <p:spPr bwMode="auto">
            <a:xfrm>
              <a:off x="5732241" y="319392"/>
              <a:ext cx="1602585" cy="1528718"/>
            </a:xfrm>
            <a:prstGeom prst="round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1B9E3590-12DA-A240-8F7A-495F856CB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7241" t="10123" r="18713" b="13964"/>
            <a:stretch/>
          </p:blipFill>
          <p:spPr>
            <a:xfrm>
              <a:off x="10652865" y="3424977"/>
              <a:ext cx="1630632" cy="1449599"/>
            </a:xfrm>
            <a:prstGeom prst="round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34327890-3759-EE46-9807-A24A42A49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5405" t="19818" r="43211" b="12595"/>
            <a:stretch/>
          </p:blipFill>
          <p:spPr>
            <a:xfrm>
              <a:off x="2441385" y="325159"/>
              <a:ext cx="1619592" cy="1522951"/>
            </a:xfrm>
            <a:prstGeom prst="roundRect">
              <a:avLst/>
            </a:prstGeom>
          </p:spPr>
        </p:pic>
        <p:pic>
          <p:nvPicPr>
            <p:cNvPr id="21" name="図 20" descr="jsces2012_20120528_20-55-07.bmp">
              <a:extLst>
                <a:ext uri="{FF2B5EF4-FFF2-40B4-BE49-F238E27FC236}">
                  <a16:creationId xmlns:a16="http://schemas.microsoft.com/office/drawing/2014/main" id="{C6032D85-D098-C84F-82DC-096E19721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37" t="30647" r="39933" b="40491"/>
            <a:stretch/>
          </p:blipFill>
          <p:spPr>
            <a:xfrm>
              <a:off x="7360046" y="316267"/>
              <a:ext cx="1616738" cy="1481033"/>
            </a:xfrm>
            <a:prstGeom prst="roundRect">
              <a:avLst/>
            </a:prstGeom>
            <a:ln>
              <a:noFill/>
            </a:ln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E64F1831-F823-3140-82C5-3141E5264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216" t="37749" r="38780" b="13502"/>
            <a:stretch/>
          </p:blipFill>
          <p:spPr>
            <a:xfrm>
              <a:off x="5732241" y="-1179898"/>
              <a:ext cx="1602585" cy="1477149"/>
            </a:xfrm>
            <a:prstGeom prst="roundRect">
              <a:avLst/>
            </a:prstGeom>
            <a:ln>
              <a:noFill/>
            </a:ln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2C742D0-257B-1E44-AA7C-0101BC3BF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3" t="20487" r="22049" b="47499"/>
            <a:stretch/>
          </p:blipFill>
          <p:spPr>
            <a:xfrm>
              <a:off x="2441386" y="3407739"/>
              <a:ext cx="1619592" cy="1477149"/>
            </a:xfrm>
            <a:prstGeom prst="roundRect">
              <a:avLst/>
            </a:prstGeom>
            <a:effectLst/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6786412A-DE5C-9B46-8E98-DED7F98AE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49148" t="30408" r="11512" b="32312"/>
            <a:stretch/>
          </p:blipFill>
          <p:spPr>
            <a:xfrm>
              <a:off x="4093845" y="319392"/>
              <a:ext cx="1613176" cy="1528718"/>
            </a:xfrm>
            <a:prstGeom prst="roundRect">
              <a:avLst/>
            </a:prstGeom>
          </p:spPr>
        </p:pic>
        <p:pic>
          <p:nvPicPr>
            <p:cNvPr id="25" name="図 5">
              <a:extLst>
                <a:ext uri="{FF2B5EF4-FFF2-40B4-BE49-F238E27FC236}">
                  <a16:creationId xmlns:a16="http://schemas.microsoft.com/office/drawing/2014/main" id="{02AF1D9F-4A7B-2846-B93F-8438EEE39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05" t="8179" r="36097" b="68870"/>
            <a:stretch/>
          </p:blipFill>
          <p:spPr bwMode="auto">
            <a:xfrm>
              <a:off x="4090278" y="3407739"/>
              <a:ext cx="1613889" cy="1466837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図 10" descr="screenshot_339.png">
              <a:extLst>
                <a:ext uri="{FF2B5EF4-FFF2-40B4-BE49-F238E27FC236}">
                  <a16:creationId xmlns:a16="http://schemas.microsoft.com/office/drawing/2014/main" id="{7C4B9842-C43B-E44A-ACA0-10DD615AD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01" t="3926" r="3749" b="5264"/>
            <a:stretch/>
          </p:blipFill>
          <p:spPr bwMode="auto">
            <a:xfrm>
              <a:off x="4090278" y="-1179898"/>
              <a:ext cx="1616743" cy="147714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図 7" descr="スクリーンショット 2016-08-29 13.23.25.png">
              <a:extLst>
                <a:ext uri="{FF2B5EF4-FFF2-40B4-BE49-F238E27FC236}">
                  <a16:creationId xmlns:a16="http://schemas.microsoft.com/office/drawing/2014/main" id="{4DD365E7-4967-C54F-820F-86D010A1F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85" t="7034" r="23973" b="35314"/>
            <a:stretch/>
          </p:blipFill>
          <p:spPr>
            <a:xfrm>
              <a:off x="7357187" y="3407739"/>
              <a:ext cx="1619597" cy="1477149"/>
            </a:xfrm>
            <a:prstGeom prst="round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A2A004E1-CDBE-494E-9C6B-27F3D78A8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23184" t="34876" r="35737" b="28340"/>
            <a:stretch/>
          </p:blipFill>
          <p:spPr>
            <a:xfrm>
              <a:off x="8999145" y="319392"/>
              <a:ext cx="1630632" cy="1522951"/>
            </a:xfrm>
            <a:prstGeom prst="roundRect">
              <a:avLst/>
            </a:prstGeom>
          </p:spPr>
        </p:pic>
        <p:pic>
          <p:nvPicPr>
            <p:cNvPr id="30" name="図 29" descr="screenshot_347.png">
              <a:extLst>
                <a:ext uri="{FF2B5EF4-FFF2-40B4-BE49-F238E27FC236}">
                  <a16:creationId xmlns:a16="http://schemas.microsoft.com/office/drawing/2014/main" id="{E646D8AC-F436-0743-8F64-C3D960540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3" t="26777" r="13051" b="13336"/>
            <a:stretch/>
          </p:blipFill>
          <p:spPr>
            <a:xfrm>
              <a:off x="9004662" y="-1179898"/>
              <a:ext cx="1630632" cy="1477149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16445</TotalTime>
  <Words>119</Words>
  <Application>Microsoft Macintosh PowerPoint</Application>
  <PresentationFormat>ワイド画面</PresentationFormat>
  <Paragraphs>14</Paragraphs>
  <Slides>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Arial</vt:lpstr>
      <vt:lpstr>Calibri</vt:lpstr>
      <vt:lpstr>Office テーマ</vt:lpstr>
      <vt:lpstr>多次元時系列データの視覚的解析</vt:lpstr>
      <vt:lpstr>自己紹介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Microsoft Office User</cp:lastModifiedBy>
  <cp:revision>559</cp:revision>
  <dcterms:created xsi:type="dcterms:W3CDTF">2021-07-14T05:09:14Z</dcterms:created>
  <dcterms:modified xsi:type="dcterms:W3CDTF">2021-09-12T23:23:23Z</dcterms:modified>
</cp:coreProperties>
</file>